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256" r:id="rId3"/>
  </p:sldIdLst>
  <p:sldSz cx="6858000" cy="9906000" type="A4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EFA86"/>
    <a:srgbClr val="33CC33"/>
    <a:srgbClr val="FFFFCC"/>
    <a:srgbClr val="DEA900"/>
    <a:srgbClr val="E2AC00"/>
    <a:srgbClr val="D09E00"/>
    <a:srgbClr val="CC0000"/>
    <a:srgbClr val="72149C"/>
    <a:srgbClr val="D9F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96" autoAdjust="0"/>
    <p:restoredTop sz="94660"/>
  </p:normalViewPr>
  <p:slideViewPr>
    <p:cSldViewPr snapToGrid="0">
      <p:cViewPr>
        <p:scale>
          <a:sx n="214" d="100"/>
          <a:sy n="214" d="100"/>
        </p:scale>
        <p:origin x="-1806" y="-10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11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564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53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13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92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39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087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12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88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95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07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A5A66-19E7-4373-84E9-C539638CB4D3}" type="datetimeFigureOut">
              <a:rPr kumimoji="1" lang="ja-JP" altLang="en-US" smtClean="0"/>
              <a:t>2023/12/13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E60CA-2715-452A-AD4D-A34045460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93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4.jpeg"/><Relationship Id="rId4" Type="http://schemas.openxmlformats.org/officeDocument/2006/relationships/image" Target="../media/image8.png"/><Relationship Id="rId9" Type="http://schemas.microsoft.com/office/2007/relationships/hdphoto" Target="../media/hdphoto5.wdp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19648" t="-17523" r="28385" b="14327"/>
          <a:stretch/>
        </p:blipFill>
        <p:spPr>
          <a:xfrm>
            <a:off x="-28575" y="-765595"/>
            <a:ext cx="6905625" cy="9696437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-48704" y="-13046"/>
            <a:ext cx="6925754" cy="2197983"/>
          </a:xfrm>
          <a:prstGeom prst="rect">
            <a:avLst/>
          </a:prstGeom>
          <a:solidFill>
            <a:srgbClr val="CEF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707657" y="1855892"/>
            <a:ext cx="1454244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>
              <a:lnSpc>
                <a:spcPct val="150000"/>
              </a:lnSpc>
            </a:pPr>
            <a:endParaRPr kumimoji="1" lang="en-US" altLang="ja-JP" sz="55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-7146" y="8888321"/>
            <a:ext cx="6887158" cy="1087529"/>
          </a:xfrm>
          <a:prstGeom prst="rect">
            <a:avLst/>
          </a:prstGeom>
          <a:solidFill>
            <a:srgbClr val="CEF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 rot="16200000">
            <a:off x="228812" y="2489266"/>
            <a:ext cx="6418494" cy="610720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" y="9235587"/>
            <a:ext cx="534864" cy="53486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818"/>
          <a:stretch/>
        </p:blipFill>
        <p:spPr>
          <a:xfrm>
            <a:off x="1012441" y="9291762"/>
            <a:ext cx="791002" cy="506296"/>
          </a:xfrm>
          <a:prstGeom prst="rect">
            <a:avLst/>
          </a:prstGeom>
        </p:spPr>
      </p:pic>
      <p:sp>
        <p:nvSpPr>
          <p:cNvPr id="52" name="テキスト ボックス 51"/>
          <p:cNvSpPr txBox="1"/>
          <p:nvPr/>
        </p:nvSpPr>
        <p:spPr>
          <a:xfrm>
            <a:off x="1570002" y="940954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さいたま市立大宮図書館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570002" y="9597058"/>
            <a:ext cx="4221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〒</a:t>
            </a:r>
            <a:r>
              <a:rPr kumimoji="1"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330-0843</a:t>
            </a:r>
            <a:r>
              <a: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さいたま市大宮区吉敷町</a:t>
            </a:r>
            <a:r>
              <a:rPr kumimoji="1"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1-124-1</a:t>
            </a:r>
            <a:r>
              <a: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電話番号：</a:t>
            </a:r>
            <a:r>
              <a:rPr kumimoji="1"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048-643-3701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14" y="9234651"/>
            <a:ext cx="536802" cy="536802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5929377" y="8970943"/>
            <a:ext cx="723275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kumimoji="1" lang="ja-JP" altLang="en-US" sz="700" dirty="0">
                <a:latin typeface="+mn-ea"/>
              </a:rPr>
              <a:t>大宮図書館</a:t>
            </a:r>
            <a:endParaRPr kumimoji="1" lang="en-US" altLang="ja-JP" sz="700" dirty="0">
              <a:latin typeface="+mn-ea"/>
            </a:endParaRPr>
          </a:p>
          <a:p>
            <a:pPr algn="ctr">
              <a:lnSpc>
                <a:spcPts val="800"/>
              </a:lnSpc>
            </a:pPr>
            <a:r>
              <a:rPr kumimoji="1" lang="ja-JP" altLang="en-US" sz="700" dirty="0">
                <a:latin typeface="+mn-ea"/>
              </a:rPr>
              <a:t>ホームページ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6172" y="8970943"/>
            <a:ext cx="633507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kumimoji="1" lang="ja-JP" altLang="en-US" sz="700" dirty="0">
                <a:latin typeface="+mn-ea"/>
              </a:rPr>
              <a:t>大宮図書館</a:t>
            </a:r>
            <a:endParaRPr kumimoji="1" lang="en-US" altLang="ja-JP" sz="700" dirty="0">
              <a:latin typeface="+mn-ea"/>
            </a:endParaRPr>
          </a:p>
          <a:p>
            <a:pPr algn="ctr">
              <a:lnSpc>
                <a:spcPts val="800"/>
              </a:lnSpc>
            </a:pPr>
            <a:r>
              <a:rPr kumimoji="1" lang="en-US" altLang="ja-JP" sz="700" dirty="0">
                <a:latin typeface="+mn-ea"/>
              </a:rPr>
              <a:t>Twitter</a:t>
            </a:r>
            <a:endParaRPr kumimoji="1" lang="ja-JP" altLang="en-US" sz="700" dirty="0">
              <a:latin typeface="+mn-ea"/>
            </a:endParaRPr>
          </a:p>
        </p:txBody>
      </p:sp>
      <p:sp>
        <p:nvSpPr>
          <p:cNvPr id="3" name="正方形/長方形 2"/>
          <p:cNvSpPr/>
          <p:nvPr/>
        </p:nvSpPr>
        <p:spPr>
          <a:xfrm rot="16200000">
            <a:off x="348784" y="2618985"/>
            <a:ext cx="6178550" cy="585548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-21060" y="519381"/>
            <a:ext cx="691823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300" dirty="0">
                <a:solidFill>
                  <a:schemeClr val="accent5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文学ボランティア募集</a:t>
            </a:r>
            <a:endParaRPr kumimoji="1" lang="en-US" altLang="ja-JP" sz="5300" dirty="0">
              <a:solidFill>
                <a:schemeClr val="accent5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998986" y="6192107"/>
            <a:ext cx="3199751" cy="496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6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31093" y="83834"/>
            <a:ext cx="5213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200" dirty="0">
                <a:latin typeface="HGP明朝E" panose="02020900000000000000" pitchFamily="18" charset="-128"/>
                <a:ea typeface="HGP明朝E" panose="02020900000000000000" pitchFamily="18" charset="-128"/>
              </a:rPr>
              <a:t>さいたま市立大宮図書館</a:t>
            </a:r>
            <a:endParaRPr kumimoji="1" lang="en-US" altLang="ja-JP" sz="2200" dirty="0"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88724" y="1417450"/>
            <a:ext cx="5898671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kumimoji="1"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大宮図書館文学資料コーナーでは、郷土ゆかりの文学者の企画展示や資料の収集を行っています。</a:t>
            </a:r>
            <a:endParaRPr kumimoji="1"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34904" y="2652975"/>
            <a:ext cx="6522920" cy="5770989"/>
            <a:chOff x="534904" y="2652975"/>
            <a:chExt cx="6522920" cy="5770989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3726707" y="3279959"/>
              <a:ext cx="145424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kumimoji="1" lang="en-US" altLang="ja-JP" sz="5500" dirty="0">
                <a:latin typeface="HGP明朝E" panose="02020900000000000000" pitchFamily="18" charset="-128"/>
                <a:ea typeface="HGP明朝E" panose="02020900000000000000" pitchFamily="18" charset="-128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745757" y="4021260"/>
              <a:ext cx="1454244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kumimoji="1" lang="en-US" altLang="ja-JP" sz="5500" dirty="0">
                <a:latin typeface="HGP明朝E" panose="02020900000000000000" pitchFamily="18" charset="-128"/>
                <a:ea typeface="HGP明朝E" panose="02020900000000000000" pitchFamily="18" charset="-128"/>
              </a:endParaRPr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3513" y="4892762"/>
              <a:ext cx="1450974" cy="91448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534904" y="3627449"/>
              <a:ext cx="4873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【</a:t>
              </a:r>
              <a:r>
                <a:rPr kumimoji="1" lang="zh-TW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活動場所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】</a:t>
              </a:r>
              <a:r>
                <a:rPr kumimoji="1" lang="zh-TW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大宮図書館</a:t>
              </a:r>
              <a:endParaRPr kumimoji="1" lang="en-US" altLang="ja-JP" sz="16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34904" y="5587514"/>
              <a:ext cx="48734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【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定  　員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】 3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名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  <a:sym typeface="Wingdings" panose="05000000000000000000" pitchFamily="2" charset="2"/>
                </a:rPr>
                <a:t>(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先着順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)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34904" y="6074751"/>
              <a:ext cx="6522920" cy="638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【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募集期間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】 2024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年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1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月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5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日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(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金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)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～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月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29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日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(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木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)</a:t>
              </a:r>
            </a:p>
            <a:p>
              <a:pPr>
                <a:lnSpc>
                  <a:spcPts val="2300"/>
                </a:lnSpc>
              </a:pP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　　　　　 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9:00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から電話または直接カウンターまで</a:t>
              </a:r>
              <a:endParaRPr kumimoji="1" lang="ja-JP" altLang="en-US" sz="1600" b="1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81242" y="7839189"/>
              <a:ext cx="5870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大宮図書館所蔵の文学資料の整理、定期的に行っている</a:t>
              </a:r>
              <a:endParaRPr kumimoji="1" lang="en-US" altLang="ja-JP" sz="16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展示のお手伝いなど。</a:t>
              </a:r>
              <a:endParaRPr kumimoji="1" lang="en-US" altLang="ja-JP" sz="16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34904" y="6905671"/>
              <a:ext cx="5071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【</a:t>
              </a:r>
              <a:r>
                <a:rPr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お問合せ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】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大宮図書館 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048-643-3701</a:t>
              </a: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534904" y="2652975"/>
              <a:ext cx="55116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【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任　　期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】2024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年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4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月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1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日～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2026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年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3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月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31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日</a:t>
              </a:r>
              <a:endParaRPr kumimoji="1" lang="en-US" altLang="ja-JP" sz="16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534904" y="3140212"/>
              <a:ext cx="5304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【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活動日時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】</a:t>
              </a:r>
              <a:r>
                <a:rPr kumimoji="1" lang="zh-TW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毎月第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</a:t>
              </a:r>
              <a:r>
                <a:rPr kumimoji="1" lang="zh-TW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木曜日 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9</a:t>
              </a:r>
              <a:r>
                <a:rPr kumimoji="1" lang="zh-TW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時～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11</a:t>
              </a:r>
              <a:r>
                <a:rPr kumimoji="1" lang="zh-TW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時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30</a:t>
              </a:r>
              <a:r>
                <a:rPr kumimoji="1" lang="zh-TW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分</a:t>
              </a:r>
              <a:endParaRPr kumimoji="1" lang="en-US" altLang="ja-JP" sz="16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34904" y="4114686"/>
              <a:ext cx="5861927" cy="1324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【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対　　象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】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・郷土の文学に興味がある方　　　　</a:t>
              </a:r>
              <a:endParaRPr kumimoji="1" lang="en-US" altLang="ja-JP" sz="16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>
                <a:lnSpc>
                  <a:spcPts val="2500"/>
                </a:lnSpc>
              </a:pP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          ・簡単なパソコン作業が可能な方</a:t>
              </a:r>
            </a:p>
            <a:p>
              <a:pPr>
                <a:lnSpc>
                  <a:spcPts val="2500"/>
                </a:lnSpc>
              </a:pP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          ・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年間継続して活動ができる方</a:t>
              </a:r>
            </a:p>
            <a:p>
              <a:pPr>
                <a:lnSpc>
                  <a:spcPts val="2500"/>
                </a:lnSpc>
              </a:pP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          　・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18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歳以上の方（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2024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年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4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月</a:t>
              </a:r>
              <a:r>
                <a:rPr kumimoji="1"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1</a:t>
              </a:r>
              <a:r>
                <a:rPr kumimoji="1"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日現在）</a:t>
              </a: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848527" y="7535864"/>
              <a:ext cx="821523" cy="27305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/>
            <p:cNvSpPr/>
            <p:nvPr/>
          </p:nvSpPr>
          <p:spPr>
            <a:xfrm>
              <a:off x="1533522" y="7535864"/>
              <a:ext cx="273055" cy="27305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/>
            <p:cNvSpPr/>
            <p:nvPr/>
          </p:nvSpPr>
          <p:spPr>
            <a:xfrm>
              <a:off x="736891" y="7535864"/>
              <a:ext cx="273055" cy="27305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78339" y="7493316"/>
              <a:ext cx="10716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活動内容</a:t>
              </a:r>
              <a:endParaRPr kumimoji="1" lang="en-US" altLang="ja-JP" sz="1600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97" b="8208"/>
            <a:stretch/>
          </p:blipFill>
          <p:spPr>
            <a:xfrm>
              <a:off x="4402268" y="6782069"/>
              <a:ext cx="1603291" cy="1026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49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722"/>
          <a:stretch/>
        </p:blipFill>
        <p:spPr>
          <a:xfrm>
            <a:off x="1631118" y="503187"/>
            <a:ext cx="5264983" cy="7331432"/>
          </a:xfrm>
          <a:prstGeom prst="rect">
            <a:avLst/>
          </a:prstGeom>
        </p:spPr>
      </p:pic>
      <p:sp>
        <p:nvSpPr>
          <p:cNvPr id="42" name="正方形/長方形 41"/>
          <p:cNvSpPr/>
          <p:nvPr/>
        </p:nvSpPr>
        <p:spPr>
          <a:xfrm>
            <a:off x="190500" y="948238"/>
            <a:ext cx="4539931" cy="897244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6000"/>
                  <a:alpha val="0"/>
                </a:schemeClr>
              </a:gs>
              <a:gs pos="43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 rot="5400000">
            <a:off x="-3825147" y="3908162"/>
            <a:ext cx="7992633" cy="345444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 rot="5400000">
            <a:off x="-1623150" y="1964541"/>
            <a:ext cx="8077200" cy="4148111"/>
          </a:xfrm>
          <a:prstGeom prst="rect">
            <a:avLst/>
          </a:prstGeom>
          <a:solidFill>
            <a:schemeClr val="bg1">
              <a:lumMod val="65000"/>
              <a:alpha val="5333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0" y="-4410"/>
            <a:ext cx="6858000" cy="95264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5063" y="595768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さいたま市立大宮図書館</a:t>
            </a:r>
          </a:p>
        </p:txBody>
      </p:sp>
      <p:sp>
        <p:nvSpPr>
          <p:cNvPr id="39" name="正方形/長方形 38"/>
          <p:cNvSpPr/>
          <p:nvPr/>
        </p:nvSpPr>
        <p:spPr>
          <a:xfrm rot="5400000">
            <a:off x="2385512" y="5438672"/>
            <a:ext cx="2094942" cy="6869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99897" y="7926463"/>
            <a:ext cx="4222631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【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場</a:t>
            </a:r>
            <a:r>
              <a:rPr kumimoji="1" lang="ja-JP" altLang="en-US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　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所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】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さいたま市立大宮図書館 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階 文学資料コーナー</a:t>
            </a:r>
            <a:endParaRPr kumimoji="1"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818"/>
          <a:stretch/>
        </p:blipFill>
        <p:spPr>
          <a:xfrm>
            <a:off x="386867" y="9325349"/>
            <a:ext cx="783253" cy="501336"/>
          </a:xfrm>
          <a:prstGeom prst="rect">
            <a:avLst/>
          </a:prstGeom>
        </p:spPr>
      </p:pic>
      <p:sp>
        <p:nvSpPr>
          <p:cNvPr id="47" name="テキスト ボックス 51"/>
          <p:cNvSpPr txBox="1"/>
          <p:nvPr/>
        </p:nvSpPr>
        <p:spPr>
          <a:xfrm>
            <a:off x="918249" y="9437899"/>
            <a:ext cx="201850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3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さいたま市立大宮図書館</a:t>
            </a:r>
          </a:p>
        </p:txBody>
      </p:sp>
      <p:sp>
        <p:nvSpPr>
          <p:cNvPr id="48" name="テキスト ボックス 52"/>
          <p:cNvSpPr txBox="1"/>
          <p:nvPr/>
        </p:nvSpPr>
        <p:spPr>
          <a:xfrm>
            <a:off x="928427" y="9616859"/>
            <a:ext cx="4674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96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〒</a:t>
            </a:r>
            <a:r>
              <a:rPr kumimoji="1" lang="en-US" altLang="ja-JP" sz="96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330-0843</a:t>
            </a:r>
            <a:r>
              <a:rPr kumimoji="1" lang="ja-JP" altLang="en-US" sz="96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さいたま市大宮区吉敷町</a:t>
            </a:r>
            <a:r>
              <a:rPr kumimoji="1" lang="en-US" altLang="ja-JP" sz="96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1-124-1  </a:t>
            </a:r>
            <a:r>
              <a:rPr kumimoji="1" lang="ja-JP" altLang="en-US" sz="96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電話番号：</a:t>
            </a:r>
            <a:r>
              <a:rPr kumimoji="1" lang="en-US" altLang="ja-JP" sz="96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048-643-3701</a:t>
            </a:r>
            <a:endParaRPr kumimoji="1" lang="ja-JP" altLang="en-US" sz="96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977918" y="65078"/>
            <a:ext cx="490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OMIYA LIBRARY  Literary materials corner</a:t>
            </a:r>
            <a:endParaRPr kumimoji="1" lang="ja-JP" altLang="en-US" dirty="0">
              <a:solidFill>
                <a:schemeClr val="bg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6837" y="2142649"/>
            <a:ext cx="39551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戦後を代表する女流歌人のひとり。</a:t>
            </a:r>
            <a:endParaRPr kumimoji="1" lang="en-US" altLang="ja-JP" sz="1100">
              <a:solidFill>
                <a:schemeClr val="bg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just"/>
            <a:r>
              <a:rPr kumimoji="1" lang="ja-JP" altLang="en-US" sz="110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岩手県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盛岡市出身。</a:t>
            </a:r>
            <a:endParaRPr kumimoji="1" lang="en-US" altLang="ja-JP" sz="1100" dirty="0">
              <a:solidFill>
                <a:schemeClr val="bg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just"/>
            <a:r>
              <a:rPr lang="zh-CN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岩手県立釜石高等女学校</a:t>
            </a:r>
            <a:r>
              <a:rPr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lang="zh-CN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現</a:t>
            </a:r>
            <a:r>
              <a:rPr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</a:t>
            </a:r>
            <a:r>
              <a:rPr lang="zh-CN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岩手県立釜石高等学校</a:t>
            </a:r>
            <a:r>
              <a:rPr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  <a:r>
              <a:rPr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の教員を経て、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25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歳の時に大宮へ移り住み、</a:t>
            </a:r>
            <a:r>
              <a:rPr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亡くなるまでの</a:t>
            </a:r>
            <a:r>
              <a:rPr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40</a:t>
            </a:r>
            <a:r>
              <a:rPr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年間、歌人としての活動を続けました。</a:t>
            </a:r>
            <a:endParaRPr lang="en-US" altLang="ja-JP" sz="1100" dirty="0">
              <a:solidFill>
                <a:schemeClr val="bg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just"/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第一歌集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『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まぼろしの椅子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』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は自身の日常生活を赤裸々に詠んだ内容で注目を集めました。</a:t>
            </a:r>
            <a:endParaRPr kumimoji="1" lang="en-US" altLang="ja-JP" sz="1100" dirty="0">
              <a:solidFill>
                <a:schemeClr val="bg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just"/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『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風水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』</a:t>
            </a:r>
            <a:r>
              <a:rPr kumimoji="1" lang="ja-JP" altLang="en-US" sz="1100" dirty="0" err="1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で迢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空賞を受賞。紫綬褒章受章。享年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69</a:t>
            </a:r>
            <a:r>
              <a:rPr kumimoji="1" lang="ja-JP" altLang="en-US" sz="1100" dirty="0" err="1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。</a:t>
            </a:r>
            <a:endParaRPr kumimoji="1" lang="en-US" altLang="ja-JP" sz="1100" dirty="0">
              <a:solidFill>
                <a:schemeClr val="bg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just"/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1996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年に大西民子の関係者より原稿や本などの資料約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万点が大宮市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現・さいたま市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に寄贈されました。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50" r="9858" b="14414"/>
          <a:stretch/>
        </p:blipFill>
        <p:spPr>
          <a:xfrm>
            <a:off x="756616" y="1254260"/>
            <a:ext cx="1168686" cy="747326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>
            <a:off x="2025065" y="1286500"/>
            <a:ext cx="2192153" cy="775095"/>
            <a:chOff x="1846620" y="1233972"/>
            <a:chExt cx="2192153" cy="775095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2361295" y="1359087"/>
              <a:ext cx="161294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500" dirty="0">
                  <a:solidFill>
                    <a:schemeClr val="bg1"/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大西 民子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642237" y="1747457"/>
              <a:ext cx="13965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dirty="0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（ </a:t>
              </a:r>
              <a:r>
                <a:rPr kumimoji="1" lang="en-US" altLang="ja-JP" sz="1100" dirty="0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1924</a:t>
              </a:r>
              <a:r>
                <a:rPr kumimoji="1" lang="en-US" altLang="ja-JP" sz="800" dirty="0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 </a:t>
              </a:r>
              <a:r>
                <a:rPr kumimoji="1" lang="ja-JP" altLang="en-US" sz="1100" dirty="0" err="1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ー</a:t>
              </a:r>
              <a:r>
                <a:rPr kumimoji="1" lang="ja-JP" altLang="en-US" sz="800" dirty="0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 </a:t>
              </a:r>
              <a:r>
                <a:rPr kumimoji="1" lang="en-US" altLang="ja-JP" sz="1100" dirty="0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1994 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）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270514" y="1233972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たみこ</a:t>
              </a: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466913" y="1233972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chemeClr val="bg1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おおにし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846620" y="1490499"/>
              <a:ext cx="603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400" dirty="0">
                  <a:solidFill>
                    <a:schemeClr val="bg1"/>
                  </a:solidFill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歌 人</a:t>
              </a:r>
            </a:p>
          </p:txBody>
        </p:sp>
      </p:grpSp>
      <p:cxnSp>
        <p:nvCxnSpPr>
          <p:cNvPr id="60" name="直線コネクタ 59"/>
          <p:cNvCxnSpPr/>
          <p:nvPr/>
        </p:nvCxnSpPr>
        <p:spPr>
          <a:xfrm>
            <a:off x="-96951" y="2084340"/>
            <a:ext cx="4360298" cy="0"/>
          </a:xfrm>
          <a:prstGeom prst="line">
            <a:avLst/>
          </a:prstGeom>
          <a:ln w="825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グループ化 53"/>
          <p:cNvGrpSpPr/>
          <p:nvPr/>
        </p:nvGrpSpPr>
        <p:grpSpPr>
          <a:xfrm>
            <a:off x="2942023" y="425491"/>
            <a:ext cx="3213360" cy="553998"/>
            <a:chOff x="2942023" y="425491"/>
            <a:chExt cx="3213360" cy="553998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2942023" y="4254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文</a:t>
              </a:r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3334023" y="4254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学</a:t>
              </a:r>
            </a:p>
          </p:txBody>
        </p:sp>
        <p:sp>
          <p:nvSpPr>
            <p:cNvPr id="118" name="テキスト ボックス 117"/>
            <p:cNvSpPr txBox="1"/>
            <p:nvPr/>
          </p:nvSpPr>
          <p:spPr>
            <a:xfrm>
              <a:off x="3729198" y="4254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資</a:t>
              </a:r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4133898" y="4254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料</a:t>
              </a:r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4506848" y="4254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コ</a:t>
              </a: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4843280" y="4254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ー</a:t>
              </a:r>
            </a:p>
          </p:txBody>
        </p:sp>
        <p:sp>
          <p:nvSpPr>
            <p:cNvPr id="122" name="テキスト ボックス 121"/>
            <p:cNvSpPr txBox="1"/>
            <p:nvPr/>
          </p:nvSpPr>
          <p:spPr>
            <a:xfrm>
              <a:off x="5213052" y="4254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00" dirty="0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ナ</a:t>
              </a:r>
            </a:p>
          </p:txBody>
        </p:sp>
        <p:sp>
          <p:nvSpPr>
            <p:cNvPr id="123" name="テキスト ボックス 122"/>
            <p:cNvSpPr txBox="1"/>
            <p:nvPr/>
          </p:nvSpPr>
          <p:spPr>
            <a:xfrm>
              <a:off x="5585996" y="425491"/>
              <a:ext cx="56938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00" dirty="0" err="1"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ー</a:t>
              </a:r>
              <a:endParaRPr kumimoji="1" lang="ja-JP" altLang="en-US" sz="3000" dirty="0">
                <a:latin typeface="游ゴシック Medium" panose="020B0500000000000000" pitchFamily="50" charset="-128"/>
                <a:ea typeface="游ゴシック Medium" panose="020B0500000000000000" pitchFamily="50" charset="-128"/>
              </a:endParaRP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563243" y="4059859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おおみやデジタル文学館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06483" y="4407371"/>
            <a:ext cx="17334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大西民子の作品や年譜をはじめ、直筆資料や音声資料なども、インターネットを通じていつでも閲覧することができます。</a:t>
            </a:r>
            <a:endParaRPr kumimoji="1" lang="en-US" altLang="ja-JP" sz="1100" dirty="0">
              <a:solidFill>
                <a:schemeClr val="bg1"/>
              </a:solidFill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just"/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より多くの方に大西民子を知っていただければ幸いです。</a:t>
            </a:r>
          </a:p>
        </p:txBody>
      </p:sp>
      <p:cxnSp>
        <p:nvCxnSpPr>
          <p:cNvPr id="86" name="直線コネクタ 85"/>
          <p:cNvCxnSpPr>
            <a:cxnSpLocks/>
          </p:cNvCxnSpPr>
          <p:nvPr/>
        </p:nvCxnSpPr>
        <p:spPr>
          <a:xfrm>
            <a:off x="-144577" y="4351878"/>
            <a:ext cx="3039206" cy="0"/>
          </a:xfrm>
          <a:prstGeom prst="line">
            <a:avLst/>
          </a:prstGeom>
          <a:ln w="825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正方形/長方形 93"/>
          <p:cNvSpPr/>
          <p:nvPr/>
        </p:nvSpPr>
        <p:spPr>
          <a:xfrm>
            <a:off x="505410" y="4128494"/>
            <a:ext cx="80778" cy="181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58538" y="5893112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文学資料コーナー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06484" y="6246966"/>
            <a:ext cx="2558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2019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</a:t>
            </a:r>
            <a:r>
              <a:rPr kumimoji="1" lang="en-US" altLang="ja-JP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</a:t>
            </a:r>
            <a:r>
              <a:rPr kumimoji="1" lang="ja-JP" altLang="en-US" sz="1100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、大宮図書館の移転開館に伴い、引き続き大西民子関係資料の整理・保管を行うとともに、新たに文学資料コーナーを設けました。ここでは、大西民子を中心に郷土ゆかりの文学者たちの企画展を行うほか、関連イベントを開催するなど、さいたま市ゆかりの文学をご紹介しています。</a:t>
            </a:r>
          </a:p>
        </p:txBody>
      </p:sp>
      <p:cxnSp>
        <p:nvCxnSpPr>
          <p:cNvPr id="87" name="直線コネクタ 86"/>
          <p:cNvCxnSpPr/>
          <p:nvPr/>
        </p:nvCxnSpPr>
        <p:spPr>
          <a:xfrm>
            <a:off x="-96951" y="6184262"/>
            <a:ext cx="2349614" cy="0"/>
          </a:xfrm>
          <a:prstGeom prst="line">
            <a:avLst/>
          </a:prstGeom>
          <a:ln w="825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2000"/>
                    </a14:imgEffect>
                    <a14:imgEffect>
                      <a14:saturation sat="108000"/>
                    </a14:imgEffect>
                    <a14:imgEffect>
                      <a14:brightnessContrast bright="1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20890" r="17626" b="5957"/>
          <a:stretch/>
        </p:blipFill>
        <p:spPr>
          <a:xfrm>
            <a:off x="2179002" y="4470226"/>
            <a:ext cx="2076906" cy="1292298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3405990" y="8808767"/>
            <a:ext cx="659155" cy="757328"/>
            <a:chOff x="3261210" y="8808767"/>
            <a:chExt cx="659155" cy="757328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387" y="9029293"/>
              <a:ext cx="536802" cy="536802"/>
            </a:xfrm>
            <a:prstGeom prst="rect">
              <a:avLst/>
            </a:prstGeom>
          </p:spPr>
        </p:pic>
        <p:sp>
          <p:nvSpPr>
            <p:cNvPr id="52" name="テキスト ボックス 36"/>
            <p:cNvSpPr txBox="1"/>
            <p:nvPr/>
          </p:nvSpPr>
          <p:spPr>
            <a:xfrm>
              <a:off x="3261210" y="8808767"/>
              <a:ext cx="659155" cy="283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800"/>
                </a:lnSpc>
              </a:pPr>
              <a:r>
                <a:rPr kumimoji="1" lang="ja-JP" altLang="en-US" sz="6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大宮図書館</a:t>
              </a:r>
              <a:endParaRPr kumimoji="1" lang="en-US" altLang="ja-JP" sz="65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>
                <a:lnSpc>
                  <a:spcPts val="800"/>
                </a:lnSpc>
              </a:pPr>
              <a:r>
                <a:rPr kumimoji="1" lang="ja-JP" altLang="en-US" sz="6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ホームページ</a:t>
              </a:r>
            </a:p>
          </p:txBody>
        </p:sp>
      </p:grpSp>
      <p:sp>
        <p:nvSpPr>
          <p:cNvPr id="55" name="テキスト ボックス 1"/>
          <p:cNvSpPr txBox="1"/>
          <p:nvPr/>
        </p:nvSpPr>
        <p:spPr>
          <a:xfrm>
            <a:off x="4617624" y="8804422"/>
            <a:ext cx="750526" cy="283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00"/>
              </a:lnSpc>
            </a:pPr>
            <a:r>
              <a:rPr kumimoji="1" lang="ja-JP" altLang="en-US" sz="6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おおみや</a:t>
            </a:r>
            <a:endParaRPr kumimoji="1" lang="en-US" altLang="ja-JP" sz="6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ts val="800"/>
              </a:lnSpc>
            </a:pPr>
            <a:r>
              <a:rPr kumimoji="1" lang="ja-JP" altLang="en-US" sz="6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デジタル文学館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505410" y="5956106"/>
            <a:ext cx="80778" cy="181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1398" y="9053389"/>
            <a:ext cx="322416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800"/>
              </a:lnSpc>
            </a:pPr>
            <a:r>
              <a:rPr lang="ja-JP" altLang="en-US" sz="73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大宮駅東口から駅前通りを東へ進み、旧中山道とのスクランブル交差点を過ぎ、大宮区役所</a:t>
            </a:r>
            <a:r>
              <a:rPr lang="en-US" altLang="ja-JP" sz="73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(</a:t>
            </a:r>
            <a:r>
              <a:rPr lang="ja-JP" altLang="en-US" sz="73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北</a:t>
            </a:r>
            <a:r>
              <a:rPr lang="en-US" altLang="ja-JP" sz="73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)</a:t>
            </a:r>
            <a:r>
              <a:rPr lang="ja-JP" altLang="en-US" sz="73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交差点を右折し、約</a:t>
            </a:r>
            <a:r>
              <a:rPr lang="en-US" altLang="ja-JP" sz="73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600</a:t>
            </a:r>
            <a:r>
              <a:rPr lang="ja-JP" altLang="en-US" sz="73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メートル先、左側にあります。</a:t>
            </a:r>
            <a:endParaRPr kumimoji="1" lang="ja-JP" altLang="en-US" sz="73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55" y="7931104"/>
            <a:ext cx="1692502" cy="184482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68" r="1224" b="7743"/>
          <a:stretch/>
        </p:blipFill>
        <p:spPr>
          <a:xfrm>
            <a:off x="3002913" y="6307417"/>
            <a:ext cx="1924368" cy="1298816"/>
          </a:xfrm>
          <a:prstGeom prst="rect">
            <a:avLst/>
          </a:prstGeom>
        </p:spPr>
      </p:pic>
      <p:sp>
        <p:nvSpPr>
          <p:cNvPr id="69" name="テキスト ボックス 68"/>
          <p:cNvSpPr txBox="1"/>
          <p:nvPr/>
        </p:nvSpPr>
        <p:spPr>
          <a:xfrm>
            <a:off x="99897" y="8168649"/>
            <a:ext cx="4921964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【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休</a:t>
            </a:r>
            <a:r>
              <a:rPr kumimoji="1" lang="ja-JP" altLang="en-US" sz="9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 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館</a:t>
            </a:r>
            <a:r>
              <a:rPr kumimoji="1" lang="ja-JP" altLang="en-US" sz="9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 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日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】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年中無休（特別整理期間のみ休館）</a:t>
            </a:r>
            <a:endParaRPr kumimoji="1" lang="en-US" altLang="ja-JP" sz="12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99897" y="8387439"/>
            <a:ext cx="4921964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【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開館時間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】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9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：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00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－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21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：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30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99897" y="8610653"/>
            <a:ext cx="4921964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【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連</a:t>
            </a:r>
            <a:r>
              <a:rPr kumimoji="1" lang="ja-JP" altLang="en-US" sz="9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 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絡</a:t>
            </a:r>
            <a:r>
              <a:rPr kumimoji="1" lang="ja-JP" altLang="en-US" sz="9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 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先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】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048-643</a:t>
            </a:r>
            <a:r>
              <a:rPr kumimoji="1" lang="en-US" altLang="ja-JP" sz="1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 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-3701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99897" y="8811386"/>
            <a:ext cx="3349062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【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交</a:t>
            </a:r>
            <a:r>
              <a:rPr kumimoji="1" lang="ja-JP" altLang="en-US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　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通</a:t>
            </a:r>
            <a:r>
              <a:rPr kumimoji="1"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】</a:t>
            </a:r>
            <a:r>
              <a:rPr kumimoji="1"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</a:t>
            </a:r>
            <a:r>
              <a:rPr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大宮駅東口から徒歩約</a:t>
            </a:r>
            <a:r>
              <a:rPr lang="en-US" altLang="ja-JP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15</a:t>
            </a:r>
            <a:r>
              <a:rPr lang="ja-JP" altLang="en-US" sz="1200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分</a:t>
            </a:r>
            <a:endParaRPr kumimoji="1" lang="ja-JP" altLang="en-US" sz="900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5" name="図 4" descr="QR コード&#10;&#10;自動的に生成された説明">
            <a:extLst>
              <a:ext uri="{FF2B5EF4-FFF2-40B4-BE49-F238E27FC236}">
                <a16:creationId xmlns:a16="http://schemas.microsoft.com/office/drawing/2014/main" id="{3BA55339-91E8-C40D-6513-73C6703E3C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87" y="9034556"/>
            <a:ext cx="534864" cy="534864"/>
          </a:xfrm>
          <a:prstGeom prst="rect">
            <a:avLst/>
          </a:prstGeom>
        </p:spPr>
      </p:pic>
      <p:pic>
        <p:nvPicPr>
          <p:cNvPr id="6" name="図 5" descr="QR コード&#10;&#10;自動的に生成された説明">
            <a:extLst>
              <a:ext uri="{FF2B5EF4-FFF2-40B4-BE49-F238E27FC236}">
                <a16:creationId xmlns:a16="http://schemas.microsoft.com/office/drawing/2014/main" id="{7F1A1FBD-2340-F30D-0743-ADBE71DCB0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37" y="9035712"/>
            <a:ext cx="534863" cy="534863"/>
          </a:xfrm>
          <a:prstGeom prst="rect">
            <a:avLst/>
          </a:prstGeom>
        </p:spPr>
      </p:pic>
      <p:sp>
        <p:nvSpPr>
          <p:cNvPr id="51" name="テキスト ボックス 1"/>
          <p:cNvSpPr txBox="1"/>
          <p:nvPr/>
        </p:nvSpPr>
        <p:spPr>
          <a:xfrm>
            <a:off x="3993995" y="8808767"/>
            <a:ext cx="745717" cy="283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00"/>
              </a:lnSpc>
            </a:pPr>
            <a:r>
              <a:rPr kumimoji="1" lang="ja-JP" altLang="en-US" sz="6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大宮図書館</a:t>
            </a:r>
            <a:endParaRPr kumimoji="1" lang="en-US" altLang="ja-JP" sz="6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ts val="800"/>
              </a:lnSpc>
            </a:pPr>
            <a:r>
              <a:rPr kumimoji="1" lang="en-US" altLang="ja-JP" sz="6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X(</a:t>
            </a:r>
            <a:r>
              <a:rPr kumimoji="1" lang="ja-JP" altLang="en-US" sz="6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旧</a:t>
            </a:r>
            <a:r>
              <a:rPr kumimoji="1" lang="en-US" altLang="ja-JP" sz="6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Twitter)</a:t>
            </a:r>
            <a:endParaRPr kumimoji="1" lang="ja-JP" altLang="en-US" sz="6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961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1264</TotalTime>
  <Words>595</Words>
  <Application>Microsoft Office PowerPoint</Application>
  <PresentationFormat>A4 210 x 297 mm</PresentationFormat>
  <Paragraphs>63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5" baseType="lpstr">
      <vt:lpstr>BIZ UDPゴシック</vt:lpstr>
      <vt:lpstr>BIZ UDP明朝 Medium</vt:lpstr>
      <vt:lpstr>BIZ UDゴシック</vt:lpstr>
      <vt:lpstr>HGP明朝E</vt:lpstr>
      <vt:lpstr>UD デジタル 教科書体 NK-B</vt:lpstr>
      <vt:lpstr>メイリオ</vt:lpstr>
      <vt:lpstr>游ゴシック</vt:lpstr>
      <vt:lpstr>游ゴシック Medium</vt:lpstr>
      <vt:lpstr>游明朝 Demibold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TRC-S3333</dc:creator>
  <cp:lastModifiedBy>太田 周作</cp:lastModifiedBy>
  <cp:revision>116</cp:revision>
  <cp:lastPrinted>2022-12-19T00:06:22Z</cp:lastPrinted>
  <dcterms:created xsi:type="dcterms:W3CDTF">2021-03-16T08:18:29Z</dcterms:created>
  <dcterms:modified xsi:type="dcterms:W3CDTF">2023-12-13T11:47:09Z</dcterms:modified>
</cp:coreProperties>
</file>